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70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1" r:id="rId16"/>
    <p:sldId id="273" r:id="rId17"/>
    <p:sldId id="281" r:id="rId18"/>
    <p:sldId id="274" r:id="rId19"/>
    <p:sldId id="280" r:id="rId20"/>
    <p:sldId id="276" r:id="rId21"/>
    <p:sldId id="277" r:id="rId22"/>
    <p:sldId id="278" r:id="rId23"/>
    <p:sldId id="279" r:id="rId24"/>
    <p:sldId id="269" r:id="rId25"/>
    <p:sldId id="261" r:id="rId26"/>
    <p:sldId id="25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gorkom51@mail.ru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2403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Круглый стол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«Согласование позиций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работодателя и профсоюза по введению «эффективного контракта» и участию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пед.работников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процедуре проведения ЕГЭ 2018 года»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136904" cy="2495128"/>
          </a:xfrm>
        </p:spPr>
        <p:txBody>
          <a:bodyPr>
            <a:normAutofit fontScale="25000" lnSpcReduction="20000"/>
          </a:bodyPr>
          <a:lstStyle/>
          <a:p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1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Участники:</a:t>
            </a:r>
            <a:r>
              <a:rPr lang="ru-RU" sz="1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директора школ и учреждений дополнительного образования, председатели профкомов, члены Президиума ЯГТО профсоюза работников образования, Управление образования ОА «г.Якутск.»</a:t>
            </a:r>
          </a:p>
          <a:p>
            <a:pPr algn="l"/>
            <a:endParaRPr lang="ru-RU" sz="1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ошибки при переходе на «эффективный контракт»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2 ошибка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u="sng" dirty="0" smtClean="0">
                <a:latin typeface="Times New Roman" pitchFamily="18" charset="0"/>
                <a:cs typeface="Times New Roman" pitchFamily="18" charset="0"/>
              </a:rPr>
              <a:t>Установление срока трудового договора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неправомерно. Трудовой договор с работником заключен на бессрочной основе. </a:t>
            </a:r>
          </a:p>
          <a:p>
            <a:pPr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3 ошибка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u="sng" dirty="0" smtClean="0">
                <a:latin typeface="Times New Roman" pitchFamily="18" charset="0"/>
                <a:cs typeface="Times New Roman" pitchFamily="18" charset="0"/>
              </a:rPr>
              <a:t>Заключение трудового договора без корректировки примерной формы.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Необходимо доработать примерную форму.</a:t>
            </a:r>
          </a:p>
          <a:p>
            <a:pPr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4 ошибка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i="1" u="sng" dirty="0" smtClean="0">
                <a:latin typeface="Times New Roman" pitchFamily="18" charset="0"/>
                <a:cs typeface="Times New Roman" pitchFamily="18" charset="0"/>
              </a:rPr>
              <a:t>Изменение условия об оплате труда без уточнения трудовой функции.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Совет.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При переходе на эффективный контракт конкретизируйте должностные функции работника в дополнительном соглашении к трудовому договору.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ошибки при переходе на «эффективный контракт»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5 ошибка.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Отсутствие в трудовом договоре конкретизации условий об оплате труда.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Совет.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Указывайте в трудовом договоре размер (или методику исчисления) всех составных частей заработной платы. 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ОСОТ - оклад. НСОТ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ученико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час с указанием методики исчисления. </a:t>
            </a:r>
          </a:p>
          <a:p>
            <a:pPr algn="just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6 ошибка.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Не разработаны критерии и показатели эффективности деятельности работников.</a:t>
            </a:r>
            <a:endParaRPr lang="ru-RU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Совет.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Разработайте критерии и показатели эффективности деятельности работника, прежде чем изменять в его трудовом договоре условие об оплате труда. 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ошибки при переходе на «эффективный контракт»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7 ошибка.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Перевод на  «эффективный контракт» только основного персонала учреждения.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Совет.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Критерии и показатели эффективности деятельности устанавливайте в отношении всех работников организации. </a:t>
            </a:r>
          </a:p>
          <a:p>
            <a:pPr algn="just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8 ошибка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Не вносятся изменения в коллективный договор, локальный нормативный акт, посвященный оплате труда. 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Совет.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Сначала зафиксируйте изменение системы оплаты труда (в т. ч. показатели и критерии эффективности деятельности работников, периодичность их оценки) в положении об оплате труда (коллективном договоре) и только потом составляйте дополнительные соглашения к трудовым договорам.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ошибки при переходе на «эффективный контракт»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9 ошибка.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Нарушение процедуры уведомления об изменении определенных сторонами условий труда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Совет.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 уведомлении о переходе на эффективный контракт указывайте все изменения условий трудового договора. изменения условий трудового договора.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10 ошибка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Работникам, отказавшимся переходить на »эффективный контракт», не предлагается перевод.</a:t>
            </a:r>
            <a:endParaRPr lang="ru-RU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Совет.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Работникам, отказавшимся от перехода на эффективный контракт, в письменном виде предложите перевод на другую работу.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Позиция ЯГТО при заключении с работниками дополнительного соглашения к основному бессрочному договору с 1 сентября 2018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Соблюдать процедуру заключения дополнительного соглашения и действовать в рамках правового поля. Не превращать «эффективный контракт» в инструмент давления на работников, создавать «атмосферу страха»  коллективе.</a:t>
            </a:r>
          </a:p>
          <a:p>
            <a:pPr marL="514350" indent="-514350">
              <a:buAutoNum type="arabicPeriod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Больше проводить разъяснительной работы в коллективе, создавать «атмосферу доверия и открытости».</a:t>
            </a:r>
          </a:p>
          <a:p>
            <a:pPr marL="514350" indent="-514350">
              <a:buAutoNum type="arabicPeriod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Социально-экономическое положение работников не должно ухудшиться. </a:t>
            </a:r>
          </a:p>
          <a:p>
            <a:pPr marL="514350" indent="-514350">
              <a:buAutoNum type="arabicPeriod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Социальное партнерство. Взаимодействие и сотрудничество с профсоюзом. Согласование локально-правовых актов с профсоюзом.</a:t>
            </a:r>
          </a:p>
          <a:p>
            <a:pPr marL="514350" indent="-514350">
              <a:buAutoNum type="arabicPeriod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Включать в дополнительное соглашение меры социальной поддержки работников.</a:t>
            </a:r>
          </a:p>
          <a:p>
            <a:pPr marL="514350" indent="-514350">
              <a:buAutoNum type="arabicPeriod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Исключить из критериев стимулирования  критерии «наказывающие»  работника.</a:t>
            </a:r>
          </a:p>
          <a:p>
            <a:pPr marL="514350" indent="-51435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72007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Правильный ответ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72608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31 мая 2018 года (за 2 месяца до изменения существенных условий труда),  до ухода в отпуск вручить всем работникам уведомление с переработанными критериями  стимулирования, утвержденные на общем собрании коллектива.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работники до ухода в отпуск должны знать содержание дополнительного соглашения к их основному бессрочному трудовому договору и нагрузку на новый учебный год.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Работодатель 1 июня 2018 года узнает сколько работников будет подписывать дополнительное соглашение, что повлияет на составление штатного расписания и определения нагрузки для работников.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сентября 2018 года работодатель подписывает дополнительные соглашения к основному трудовому договору с каждым работникам. </a:t>
            </a:r>
          </a:p>
          <a:p>
            <a:pPr marL="514350" indent="-514350" algn="just"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Участие педагогов школ г.Якутска в процедуре проведения и организации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ЕГЭ 2018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РС(Я)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04 2017 года №237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«Положение о порядке и размере выплаты компенсации в проведении единого государственного экзамена»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Предложения ЯГТО по ЕГЭ 2018 года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640960" cy="46085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Издать приказ УО ОА ГО «город Якутск»  о порядке и размерах выплаты компенсации педагогическим работникам образовательных организаций, участвующих в проведении ЕГЭ 2018 года на территории г. Якутска;</a:t>
            </a:r>
          </a:p>
          <a:p>
            <a:pPr algn="just"/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</a:t>
            </a: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участию в проведении ЕГЭ должны привлекаться педагогические работники только с их письменного согласия;</a:t>
            </a:r>
          </a:p>
          <a:p>
            <a:pPr algn="just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Предложения ЯГТО по ЕГЭ 2018 года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3/ Со всеми педагогами должны быть заключены договора. 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Если работник участвует в проведении ЕГЭ в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рабочее время,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то ему должна быть сохранена заработная плата по основному месту работу  по дополнительному соглашению.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 Если работник находится в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отпуске,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то с ним должен быть заключен срочный трудовой договор. 	Трудовой договор с педагогом-участником ЕГЭ заключает руководитель школы, которая привлекает его к данной процедуре, исходя из фактического времени участия работника в процедуре проведения ЕГЭ.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 Учет времени фактического участия работника ведет работодатель, с которым работник заключил договор.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«Учитель, образ его мыслей, - вот что самое главное во всяком обучении и воспитании».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«Самым важным явлением в школе, самым поучительным предметом, самым живым примером для ученика является сам учитель».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( А.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Дистервег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Предложения ЯГТО по ЕГЭ 2018 года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4/ в период отпуска педагога, который участвует в проведении ЕГЭ, оплата должна производится по нормативам, установленным выше указанным документом, за фактически отработанное время и стоимости одного часа работы;</a:t>
            </a:r>
          </a:p>
          <a:p>
            <a:pPr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	5/ внести изменения в муниципальное задание 2018 года образовательных организаций с указанием количества участников проведения ЕГЭ и количества участвующих в ЕГЭ  для определения объема финансовых средств каждого учреждения,  необходимых для проведения ЕГЭ и аккумуляции средств в УО;</a:t>
            </a:r>
          </a:p>
          <a:p>
            <a:pPr algn="just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	6/ в дальнейшем предлагаем в плане ФХД образовательного учреждения на новый календарный год выделять строку «проведение ЕГЭ», в которой будут предусмотрены расходы на материально-техническое обеспечение экзамена и средства для оплаты труда привлекаемых педагогических работников.</a:t>
            </a:r>
          </a:p>
          <a:p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Территориальное соглашение между  УО и ЯГТО профсоюза работников образования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2016-2019 гг.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Просим направлять предложения, замечания по адресу: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gorkom51@mail.ru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marL="273050" algn="just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Обращаем внимание руководителей!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Документ МО РФ и Профсоюза  работников образования и науки РФ «Рекомендации по сокращению и устранению избыточной отчетности учителей» от 16.05.2016 года.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2. Приложение к письму Общероссийского профсоюза образования от 07.07 2016 №323 «О дополнительных разъяснениях по сокращению и устранению избыточной отчетности учителей».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Позиция профсоюза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Вопросы для согласования: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Эффективный контракт-это…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Нормативно-правовая база перехода на «эффективный контракт».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Ошибки при заключении «эффективного контракта» с работниками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Алгоритм действий при переходе на «эффективный контракт».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Мотивированное мнение ЯГТО по участию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педработников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процедуре проведения ЕГЭ 2018 года.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Анкета для руководителей ОО: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800" dirty="0" smtClean="0"/>
              <a:t>1.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 вручили (вручите) уведомления о заключении «эффективного контракта» с 1 сентября 2018 года: 1/ только  педагогическим работникам 2/ всем работникам 3/ только вспомогательному и техническому персоналу.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Вы вручили (вручите) уведомления всем работникам о заключении дополнительного соглашения к основному бессрочному договору  с 1 сентября 2018 года: 1/до 31 марта 2/ до 31 мая 3/ не будете вручать.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Вы вручили (вручите) уведомления всем работникам о заключении дополнительного соглашения к основному бессрочному договору с 1 сентября 2018 года: 1/  в общих чертах 2/ с уточненными критериями стимулирования 3/ оставите прежние критерии стимулирования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  Ваша школа в 2018 году является ППЭ: 1/ для ЕГЭ 2/ для ОГЭ 3/  для ЕГЭ и ОГЭ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предыдущие годы за участие в проведении ЕГЭ педагоги вашей школы получали компенсацию в виде: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1/ сохранения заработной платы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2/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отгульных дней,  если находились в отпуске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3/ в виде стимулирующих выплат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4/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ничего не получали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Выберите правильные положения из перечня: 1/ педагогам должны оплачивать участие в процедуре проведения и организации ЕГЭ по нормативу 2/ финансирование процедуры проведения и организации ЕГЭ должно идти отдельной строкой в субвенции  3/педагогический работник, участвующий в данной процедуре, должен оформлять договор с директором школы, который направляет его на данный вид работы  4/ к данной работе работник привлекается только с его письменного согласия.</a:t>
            </a: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«Эффективный контракт» – это…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29600" cy="563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5000"/>
                <a:gridCol w="2314600"/>
              </a:tblGrid>
              <a:tr h="49627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Профсоюз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Работодатель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04329">
                <a:tc>
                  <a:txBody>
                    <a:bodyPr/>
                    <a:lstStyle/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Установлении трудовым договором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взаимовыгодных условий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для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работодателя, так и для конкретного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работника. 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Детальное,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тексте трудового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договора,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регулирование и нормирование труда,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обеспечивающие повышение и качества работы, и повышение благ, получаемых работником от выполнения работы, как материальных (зарплата), так и нематериальных (престиж, удобный режим работы и т.п.). 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Эффективный контракт-это…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«Программа СОТ»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/>
              <a:t>(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РФ от 26 ноября 2012 г. № 2190-р )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3. Эффективный контракт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трудовой договор с работником,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котором конкретизированы его должностные обязанности, условия оплаты труда, показатели и критерии … эффективности деятельности для назначения стимулирующих выплат в зависимости от результатов труда и качества оказываемых государственных (муниципальных) услуг, а также меры социальной поддержки.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Трудовой кодекс РФ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В законах, иных нормативных актах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термин «эффективный контракт» не применяется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используется понятие «трудовой договор» (в сфере государственной службы – «служебный контракт»).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 большинстве этих документов эффективный контракт просто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упоминается без определения, без «расшифровки»,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такой контракт из себя представляет.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Нормативно-правовая база для перехода на «эффективный контракт»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уровень РФ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уровень РС(Я)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уровень муниципалитета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уровень образовательной организации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ошибки при переходе на «эффективный контракт»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 ошибка</a:t>
            </a:r>
            <a:r>
              <a:rPr lang="ru-RU" i="1" dirty="0" smtClean="0"/>
              <a:t>. 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Составление документа «эффективный контракт» 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Совет.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 принимаемыми на работу сотрудниками заключайте обычный трудовой договор — на условиях, отражающих суть эффективного контракта. С сотрудниками, уже работающими в организации, переход на новую систему оплаты труда оформляйте дополнительным соглашением к существующему трудовому договору.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846</Words>
  <Application>Microsoft Office PowerPoint</Application>
  <PresentationFormat>Экран (4:3)</PresentationFormat>
  <Paragraphs>110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 Круглый стол «Согласование позиций  работодателя и профсоюза по введению «эффективного контракта» и участию пед.работников в процедуре проведения ЕГЭ 2018 года»  </vt:lpstr>
      <vt:lpstr> «Учитель, образ его мыслей, - вот что самое главное во всяком обучении и воспитании».   «Самым важным явлением в школе, самым поучительным предметом, самым живым примером для ученика является сам учитель».   ( А. Дистервег )</vt:lpstr>
      <vt:lpstr> Вопросы для согласования: </vt:lpstr>
      <vt:lpstr>Анкета для руководителей ОО:</vt:lpstr>
      <vt:lpstr>«Эффективный контракт» – это…</vt:lpstr>
      <vt:lpstr>«Программа СОТ» (Распоряжение Правительства РФ от 26 ноября 2012 г. № 2190-р )</vt:lpstr>
      <vt:lpstr>Трудовой кодекс РФ</vt:lpstr>
      <vt:lpstr>Нормативно-правовая база для перехода на «эффективный контракт»</vt:lpstr>
      <vt:lpstr>Основные ошибки при переходе на «эффективный контракт»</vt:lpstr>
      <vt:lpstr>Основные ошибки при переходе на «эффективный контракт»</vt:lpstr>
      <vt:lpstr>Основные ошибки при переходе на «эффективный контракт»</vt:lpstr>
      <vt:lpstr>Основные ошибки при переходе на «эффективный контракт»</vt:lpstr>
      <vt:lpstr>Основные ошибки при переходе на «эффективный контракт»</vt:lpstr>
      <vt:lpstr>Позиция ЯГТО при заключении с работниками дополнительного соглашения к основному бессрочному договору с 1 сентября 2018 года</vt:lpstr>
      <vt:lpstr>Слайд 15</vt:lpstr>
      <vt:lpstr>Правильный ответ</vt:lpstr>
      <vt:lpstr>Участие педагогов школ г.Якутска в процедуре проведения и организации  ЕГЭ 2018</vt:lpstr>
      <vt:lpstr> Предложения ЯГТО по ЕГЭ 2018 года </vt:lpstr>
      <vt:lpstr> Предложения ЯГТО по ЕГЭ 2018 года </vt:lpstr>
      <vt:lpstr>Предложения ЯГТО по ЕГЭ 2018 года</vt:lpstr>
      <vt:lpstr> Территориальное соглашение между  УО и ЯГТО профсоюза работников образования  на 2016-2019 гг.    Просим направлять предложения, замечания по адресу: gorkom51@mail.ru </vt:lpstr>
      <vt:lpstr>Обращаем внимание руководителей!    1. Документ МО РФ и Профсоюза  работников образования и науки РФ «Рекомендации по сокращению и устранению избыточной отчетности учителей» от 16.05.2016 года.   2. Приложение к письму Общероссийского профсоюза образования от 07.07 2016 №323 «О дополнительных разъяснениях по сокращению и устранению избыточной отчетности учителей». </vt:lpstr>
      <vt:lpstr>Спасибо за внимание!</vt:lpstr>
      <vt:lpstr>Спасибо за внимание!</vt:lpstr>
      <vt:lpstr>Позиция профсоюза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Круглый стол ««Эффективный контракт» работника»  (согласование позиций работодателя и профсоюза) </dc:title>
  <dc:creator>User</dc:creator>
  <cp:lastModifiedBy>User</cp:lastModifiedBy>
  <cp:revision>46</cp:revision>
  <dcterms:created xsi:type="dcterms:W3CDTF">2018-04-03T11:53:28Z</dcterms:created>
  <dcterms:modified xsi:type="dcterms:W3CDTF">2018-04-11T04:14:17Z</dcterms:modified>
</cp:coreProperties>
</file>